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rlow Semi-Bold" charset="1" panose="00000700000000000000"/>
      <p:regular r:id="rId23"/>
    </p:embeddedFont>
    <p:embeddedFont>
      <p:font typeface="Barlow Italics" charset="1" panose="00000500000000000000"/>
      <p:regular r:id="rId24"/>
    </p:embeddedFont>
    <p:embeddedFont>
      <p:font typeface="Barlow Bold" charset="1" panose="00000800000000000000"/>
      <p:regular r:id="rId25"/>
    </p:embeddedFont>
    <p:embeddedFont>
      <p:font typeface="Barlow" charset="1" panose="00000500000000000000"/>
      <p:regular r:id="rId26"/>
    </p:embeddedFont>
    <p:embeddedFont>
      <p:font typeface="Canva Sans Bold" charset="1" panose="020B0803030501040103"/>
      <p:regular r:id="rId27"/>
    </p:embeddedFont>
    <p:embeddedFont>
      <p:font typeface="Arimo" charset="1" panose="020B0604020202020204"/>
      <p:regular r:id="rId28"/>
    </p:embeddedFont>
    <p:embeddedFont>
      <p:font typeface="Arimo Bold" charset="1" panose="020B0704020202020204"/>
      <p:regular r:id="rId29"/>
    </p:embeddedFont>
    <p:embeddedFont>
      <p:font typeface="Canva Sans" charset="1" panose="020B0503030501040103"/>
      <p:regular r:id="rId30"/>
    </p:embeddedFont>
    <p:embeddedFont>
      <p:font typeface="Barlow Bold Italics" charset="1" panose="00000800000000000000"/>
      <p:regular r:id="rId31"/>
    </p:embeddedFont>
    <p:embeddedFont>
      <p:font typeface="Garet Bold" charset="1" panose="00000000000000000000"/>
      <p:regular r:id="rId32"/>
    </p:embeddedFont>
    <p:embeddedFont>
      <p:font typeface="Garet" charset="1" panose="00000000000000000000"/>
      <p:regular r:id="rId33"/>
    </p:embeddedFont>
    <p:embeddedFont>
      <p:font typeface="Barlow Medium" charset="1" panose="000006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7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B6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2450"/>
            <a:ext cx="9601200" cy="11544300"/>
          </a:xfrm>
          <a:custGeom>
            <a:avLst/>
            <a:gdLst/>
            <a:ahLst/>
            <a:cxnLst/>
            <a:rect r="r" b="b" t="t" l="l"/>
            <a:pathLst>
              <a:path h="11544300" w="9601200">
                <a:moveTo>
                  <a:pt x="0" y="0"/>
                </a:moveTo>
                <a:lnTo>
                  <a:pt x="9601200" y="0"/>
                </a:lnTo>
                <a:lnTo>
                  <a:pt x="9601200" y="11544300"/>
                </a:lnTo>
                <a:lnTo>
                  <a:pt x="0" y="115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5381" t="-2505" r="0" b="-100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663" y="143884"/>
            <a:ext cx="1837509" cy="1837509"/>
          </a:xfrm>
          <a:custGeom>
            <a:avLst/>
            <a:gdLst/>
            <a:ahLst/>
            <a:cxnLst/>
            <a:rect r="r" b="b" t="t" l="l"/>
            <a:pathLst>
              <a:path h="1837509" w="1837509">
                <a:moveTo>
                  <a:pt x="0" y="0"/>
                </a:moveTo>
                <a:lnTo>
                  <a:pt x="1837510" y="0"/>
                </a:lnTo>
                <a:lnTo>
                  <a:pt x="1837510" y="1837510"/>
                </a:lnTo>
                <a:lnTo>
                  <a:pt x="0" y="1837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72896" y="1981394"/>
            <a:ext cx="7432284" cy="7289798"/>
            <a:chOff x="0" y="0"/>
            <a:chExt cx="82868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8687" cy="812800"/>
            </a:xfrm>
            <a:custGeom>
              <a:avLst/>
              <a:gdLst/>
              <a:ahLst/>
              <a:cxnLst/>
              <a:rect r="r" b="b" t="t" l="l"/>
              <a:pathLst>
                <a:path h="812800" w="828687">
                  <a:moveTo>
                    <a:pt x="414343" y="0"/>
                  </a:moveTo>
                  <a:cubicBezTo>
                    <a:pt x="185508" y="0"/>
                    <a:pt x="0" y="181951"/>
                    <a:pt x="0" y="406400"/>
                  </a:cubicBezTo>
                  <a:cubicBezTo>
                    <a:pt x="0" y="630849"/>
                    <a:pt x="185508" y="812800"/>
                    <a:pt x="414343" y="812800"/>
                  </a:cubicBezTo>
                  <a:cubicBezTo>
                    <a:pt x="643179" y="812800"/>
                    <a:pt x="828687" y="630849"/>
                    <a:pt x="828687" y="406400"/>
                  </a:cubicBezTo>
                  <a:cubicBezTo>
                    <a:pt x="828687" y="181951"/>
                    <a:pt x="643179" y="0"/>
                    <a:pt x="41434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0734" r="0" b="-2073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3663" y="2570666"/>
            <a:ext cx="7872395" cy="359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AJIRIKA: Empowering Tanzanian Graduates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257" y="9576600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402" y="6666734"/>
            <a:ext cx="7872395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3200" i="true">
                <a:solidFill>
                  <a:srgbClr val="083169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`Revolutionizes job readiness through real-world simulations. We address Tanzania's youth unemployment and skills gap, offering interactive tools for career success`</a:t>
            </a:r>
          </a:p>
          <a:p>
            <a:pPr algn="l">
              <a:lnSpc>
                <a:spcPts val="32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095278" y="1349998"/>
            <a:ext cx="10339451" cy="7413059"/>
          </a:xfrm>
          <a:custGeom>
            <a:avLst/>
            <a:gdLst/>
            <a:ahLst/>
            <a:cxnLst/>
            <a:rect r="r" b="b" t="t" l="l"/>
            <a:pathLst>
              <a:path h="7413059" w="10339451">
                <a:moveTo>
                  <a:pt x="0" y="0"/>
                </a:moveTo>
                <a:lnTo>
                  <a:pt x="10339451" y="0"/>
                </a:lnTo>
                <a:lnTo>
                  <a:pt x="10339451" y="7413059"/>
                </a:lnTo>
                <a:lnTo>
                  <a:pt x="0" y="7413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85" r="0" b="-37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3359" y="333483"/>
            <a:ext cx="147338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Project Traction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5543" y="0"/>
            <a:ext cx="9109655" cy="10287000"/>
            <a:chOff x="0" y="0"/>
            <a:chExt cx="12146206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12146206" cy="13716000"/>
            </a:xfrm>
            <a:prstGeom prst="rect">
              <a:avLst/>
            </a:prstGeom>
            <a:solidFill>
              <a:srgbClr val="0BB6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933123"/>
            <a:ext cx="9375543" cy="8353877"/>
          </a:xfrm>
          <a:custGeom>
            <a:avLst/>
            <a:gdLst/>
            <a:ahLst/>
            <a:cxnLst/>
            <a:rect r="r" b="b" t="t" l="l"/>
            <a:pathLst>
              <a:path h="8353877" w="9375543">
                <a:moveTo>
                  <a:pt x="0" y="0"/>
                </a:moveTo>
                <a:lnTo>
                  <a:pt x="9375543" y="0"/>
                </a:lnTo>
                <a:lnTo>
                  <a:pt x="9375543" y="8353877"/>
                </a:lnTo>
                <a:lnTo>
                  <a:pt x="0" y="835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6" t="0" r="-605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95288"/>
            <a:ext cx="147338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Business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4432" y="-84320"/>
            <a:ext cx="7173568" cy="10371320"/>
          </a:xfrm>
          <a:custGeom>
            <a:avLst/>
            <a:gdLst/>
            <a:ahLst/>
            <a:cxnLst/>
            <a:rect r="r" b="b" t="t" l="l"/>
            <a:pathLst>
              <a:path h="10371320" w="7173568">
                <a:moveTo>
                  <a:pt x="0" y="0"/>
                </a:moveTo>
                <a:lnTo>
                  <a:pt x="7173568" y="0"/>
                </a:lnTo>
                <a:lnTo>
                  <a:pt x="7173568" y="10371320"/>
                </a:lnTo>
                <a:lnTo>
                  <a:pt x="0" y="1037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49" t="-13557" r="-16195" b="-135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2317" y="1525054"/>
            <a:ext cx="9212115" cy="8761946"/>
          </a:xfrm>
          <a:custGeom>
            <a:avLst/>
            <a:gdLst/>
            <a:ahLst/>
            <a:cxnLst/>
            <a:rect r="r" b="b" t="t" l="l"/>
            <a:pathLst>
              <a:path h="8761946" w="9212115">
                <a:moveTo>
                  <a:pt x="0" y="0"/>
                </a:moveTo>
                <a:lnTo>
                  <a:pt x="9212115" y="0"/>
                </a:lnTo>
                <a:lnTo>
                  <a:pt x="9212115" y="8761946"/>
                </a:lnTo>
                <a:lnTo>
                  <a:pt x="0" y="8761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54" r="0" b="-34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8823" y="295275"/>
            <a:ext cx="1394463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3748" y="-84320"/>
            <a:ext cx="8584252" cy="10371320"/>
          </a:xfrm>
          <a:custGeom>
            <a:avLst/>
            <a:gdLst/>
            <a:ahLst/>
            <a:cxnLst/>
            <a:rect r="r" b="b" t="t" l="l"/>
            <a:pathLst>
              <a:path h="10371320" w="8584252">
                <a:moveTo>
                  <a:pt x="0" y="0"/>
                </a:moveTo>
                <a:lnTo>
                  <a:pt x="8584252" y="0"/>
                </a:lnTo>
                <a:lnTo>
                  <a:pt x="8584252" y="10371320"/>
                </a:lnTo>
                <a:lnTo>
                  <a:pt x="0" y="10371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27" t="-27799" r="-16566" b="-277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2317" y="1764478"/>
            <a:ext cx="7801431" cy="8522522"/>
          </a:xfrm>
          <a:custGeom>
            <a:avLst/>
            <a:gdLst/>
            <a:ahLst/>
            <a:cxnLst/>
            <a:rect r="r" b="b" t="t" l="l"/>
            <a:pathLst>
              <a:path h="8522522" w="7801431">
                <a:moveTo>
                  <a:pt x="0" y="0"/>
                </a:moveTo>
                <a:lnTo>
                  <a:pt x="7801431" y="0"/>
                </a:lnTo>
                <a:lnTo>
                  <a:pt x="7801431" y="8522522"/>
                </a:lnTo>
                <a:lnTo>
                  <a:pt x="0" y="852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6" t="0" r="-147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8823" y="295275"/>
            <a:ext cx="1394463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Go To Market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02317" y="2443912"/>
            <a:ext cx="16385683" cy="5399175"/>
            <a:chOff x="0" y="0"/>
            <a:chExt cx="21847577" cy="719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13621" cy="7198900"/>
            </a:xfrm>
            <a:custGeom>
              <a:avLst/>
              <a:gdLst/>
              <a:ahLst/>
              <a:cxnLst/>
              <a:rect r="r" b="b" t="t" l="l"/>
              <a:pathLst>
                <a:path h="7198900" w="8713621">
                  <a:moveTo>
                    <a:pt x="0" y="0"/>
                  </a:moveTo>
                  <a:lnTo>
                    <a:pt x="8713621" y="0"/>
                  </a:lnTo>
                  <a:lnTo>
                    <a:pt x="8713621" y="7198900"/>
                  </a:lnTo>
                  <a:lnTo>
                    <a:pt x="0" y="719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54" t="0" r="-115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452393" y="0"/>
              <a:ext cx="8395184" cy="7198900"/>
            </a:xfrm>
            <a:custGeom>
              <a:avLst/>
              <a:gdLst/>
              <a:ahLst/>
              <a:cxnLst/>
              <a:rect r="r" b="b" t="t" l="l"/>
              <a:pathLst>
                <a:path h="7198900" w="8395184">
                  <a:moveTo>
                    <a:pt x="0" y="0"/>
                  </a:moveTo>
                  <a:lnTo>
                    <a:pt x="8395184" y="0"/>
                  </a:lnTo>
                  <a:lnTo>
                    <a:pt x="8395184" y="7198900"/>
                  </a:lnTo>
                  <a:lnTo>
                    <a:pt x="0" y="719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68" t="0" r="-96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713621" y="0"/>
              <a:ext cx="4738772" cy="7198900"/>
            </a:xfrm>
            <a:custGeom>
              <a:avLst/>
              <a:gdLst/>
              <a:ahLst/>
              <a:cxnLst/>
              <a:rect r="r" b="b" t="t" l="l"/>
              <a:pathLst>
                <a:path h="7198900" w="4738772">
                  <a:moveTo>
                    <a:pt x="0" y="0"/>
                  </a:moveTo>
                  <a:lnTo>
                    <a:pt x="4738772" y="0"/>
                  </a:lnTo>
                  <a:lnTo>
                    <a:pt x="4738772" y="7198900"/>
                  </a:lnTo>
                  <a:lnTo>
                    <a:pt x="0" y="719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71684" y="247650"/>
            <a:ext cx="1394463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Social Impact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14289"/>
            <a:ext cx="6467263" cy="8682899"/>
          </a:xfrm>
          <a:custGeom>
            <a:avLst/>
            <a:gdLst/>
            <a:ahLst/>
            <a:cxnLst/>
            <a:rect r="r" b="b" t="t" l="l"/>
            <a:pathLst>
              <a:path h="8682899" w="6467263">
                <a:moveTo>
                  <a:pt x="0" y="0"/>
                </a:moveTo>
                <a:lnTo>
                  <a:pt x="6467263" y="0"/>
                </a:lnTo>
                <a:lnTo>
                  <a:pt x="6467263" y="8682900"/>
                </a:lnTo>
                <a:lnTo>
                  <a:pt x="0" y="868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6155" y="1714289"/>
            <a:ext cx="6531845" cy="8572711"/>
          </a:xfrm>
          <a:custGeom>
            <a:avLst/>
            <a:gdLst/>
            <a:ahLst/>
            <a:cxnLst/>
            <a:rect r="r" b="b" t="t" l="l"/>
            <a:pathLst>
              <a:path h="8572711" w="6531845">
                <a:moveTo>
                  <a:pt x="0" y="0"/>
                </a:moveTo>
                <a:lnTo>
                  <a:pt x="6531845" y="0"/>
                </a:lnTo>
                <a:lnTo>
                  <a:pt x="6531845" y="8572711"/>
                </a:lnTo>
                <a:lnTo>
                  <a:pt x="0" y="8572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77" r="0" b="-38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67263" y="1714289"/>
            <a:ext cx="5288892" cy="8682899"/>
          </a:xfrm>
          <a:custGeom>
            <a:avLst/>
            <a:gdLst/>
            <a:ahLst/>
            <a:cxnLst/>
            <a:rect r="r" b="b" t="t" l="l"/>
            <a:pathLst>
              <a:path h="8682899" w="5288892">
                <a:moveTo>
                  <a:pt x="0" y="0"/>
                </a:moveTo>
                <a:lnTo>
                  <a:pt x="5288892" y="0"/>
                </a:lnTo>
                <a:lnTo>
                  <a:pt x="5288892" y="8682900"/>
                </a:lnTo>
                <a:lnTo>
                  <a:pt x="0" y="868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73" r="0" b="-24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8772"/>
            <a:ext cx="689673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Our Ask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20815" y="2520315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05725" y="1028700"/>
            <a:ext cx="1394463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</a:pPr>
            <a:r>
              <a:rPr lang="en-US" b="true" sz="8100" u="non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Team Members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9136" y="8195295"/>
            <a:ext cx="2429727" cy="1063005"/>
            <a:chOff x="0" y="0"/>
            <a:chExt cx="3239636" cy="14173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3239636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90113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KISIAKI JUMA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16630"/>
              <a:ext cx="3239636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90113E"/>
                  </a:solidFill>
                  <a:latin typeface="Barlow"/>
                  <a:ea typeface="Barlow"/>
                  <a:cs typeface="Barlow"/>
                  <a:sym typeface="Barlow"/>
                </a:rPr>
                <a:t>Founder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4634" y="-84320"/>
            <a:ext cx="10455640" cy="10455640"/>
          </a:xfrm>
          <a:custGeom>
            <a:avLst/>
            <a:gdLst/>
            <a:ahLst/>
            <a:cxnLst/>
            <a:rect r="r" b="b" t="t" l="l"/>
            <a:pathLst>
              <a:path h="10455640" w="10455640">
                <a:moveTo>
                  <a:pt x="0" y="0"/>
                </a:moveTo>
                <a:lnTo>
                  <a:pt x="10455640" y="0"/>
                </a:lnTo>
                <a:lnTo>
                  <a:pt x="10455640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4460" y="3053956"/>
            <a:ext cx="10199079" cy="4179088"/>
            <a:chOff x="0" y="0"/>
            <a:chExt cx="13598772" cy="55721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0"/>
              <a:ext cx="13598772" cy="2762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5000" b="true">
                  <a:solidFill>
                    <a:srgbClr val="0BB6BC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65915"/>
              <a:ext cx="13219076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Email:</a:t>
              </a:r>
              <a:r>
                <a:rPr lang="en-US" sz="3199" b="true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</a:t>
              </a:r>
              <a:r>
                <a:rPr lang="en-US" b="true" sz="3199" u="sng">
                  <a:solidFill>
                    <a:srgbClr val="38B6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Kisiaki.Juma@gmail.com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Mobile: </a:t>
              </a:r>
              <a:r>
                <a:rPr lang="en-US" sz="3199" b="true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255 767241841</a:t>
              </a:r>
            </a:p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                  971 503440501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92730" y="1028700"/>
            <a:ext cx="2793363" cy="1396681"/>
          </a:xfrm>
          <a:custGeom>
            <a:avLst/>
            <a:gdLst/>
            <a:ahLst/>
            <a:cxnLst/>
            <a:rect r="r" b="b" t="t" l="l"/>
            <a:pathLst>
              <a:path h="1396681" w="2793363">
                <a:moveTo>
                  <a:pt x="0" y="0"/>
                </a:moveTo>
                <a:lnTo>
                  <a:pt x="2793363" y="0"/>
                </a:lnTo>
                <a:lnTo>
                  <a:pt x="2793363" y="1396681"/>
                </a:lnTo>
                <a:lnTo>
                  <a:pt x="0" y="139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825260" y="6798102"/>
            <a:ext cx="2438400" cy="2438400"/>
          </a:xfrm>
          <a:custGeom>
            <a:avLst/>
            <a:gdLst/>
            <a:ahLst/>
            <a:cxnLst/>
            <a:rect r="r" b="b" t="t" l="l"/>
            <a:pathLst>
              <a:path h="2438400" w="2438400">
                <a:moveTo>
                  <a:pt x="2438400" y="0"/>
                </a:moveTo>
                <a:lnTo>
                  <a:pt x="0" y="0"/>
                </a:lnTo>
                <a:lnTo>
                  <a:pt x="0" y="2438400"/>
                </a:lnTo>
                <a:lnTo>
                  <a:pt x="2438400" y="2438400"/>
                </a:lnTo>
                <a:lnTo>
                  <a:pt x="24384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05407" y="6045855"/>
            <a:ext cx="1138789" cy="1177664"/>
          </a:xfrm>
          <a:custGeom>
            <a:avLst/>
            <a:gdLst/>
            <a:ahLst/>
            <a:cxnLst/>
            <a:rect r="r" b="b" t="t" l="l"/>
            <a:pathLst>
              <a:path h="1177664" w="1138789">
                <a:moveTo>
                  <a:pt x="0" y="0"/>
                </a:moveTo>
                <a:lnTo>
                  <a:pt x="1138788" y="0"/>
                </a:lnTo>
                <a:lnTo>
                  <a:pt x="1138788" y="1177664"/>
                </a:lnTo>
                <a:lnTo>
                  <a:pt x="0" y="1177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389" t="-16852" r="-23236" b="-2106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258270" y="-349930"/>
            <a:ext cx="7708159" cy="10986860"/>
          </a:xfrm>
          <a:prstGeom prst="rect">
            <a:avLst/>
          </a:prstGeom>
          <a:solidFill>
            <a:srgbClr val="0BB6B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29257" y="1154086"/>
            <a:ext cx="875236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b="true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High unemployment rates and skills mismatch contribute to underemployment and decreased economic growth.</a:t>
            </a:r>
          </a:p>
          <a:p>
            <a:pPr algn="ctr" marL="0" indent="0" lvl="0">
              <a:lnSpc>
                <a:spcPts val="39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9257" y="893789"/>
            <a:ext cx="1079292" cy="269823"/>
          </a:xfrm>
          <a:custGeom>
            <a:avLst/>
            <a:gdLst/>
            <a:ahLst/>
            <a:cxnLst/>
            <a:rect r="r" b="b" t="t" l="l"/>
            <a:pathLst>
              <a:path h="269823" w="1079292">
                <a:moveTo>
                  <a:pt x="0" y="0"/>
                </a:moveTo>
                <a:lnTo>
                  <a:pt x="1079292" y="0"/>
                </a:lnTo>
                <a:lnTo>
                  <a:pt x="1079292" y="269822"/>
                </a:lnTo>
                <a:lnTo>
                  <a:pt x="0" y="26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8713" y="1028700"/>
            <a:ext cx="6187639" cy="8804221"/>
          </a:xfrm>
          <a:custGeom>
            <a:avLst/>
            <a:gdLst/>
            <a:ahLst/>
            <a:cxnLst/>
            <a:rect r="r" b="b" t="t" l="l"/>
            <a:pathLst>
              <a:path h="8804221" w="6187639">
                <a:moveTo>
                  <a:pt x="0" y="0"/>
                </a:moveTo>
                <a:lnTo>
                  <a:pt x="6187639" y="0"/>
                </a:lnTo>
                <a:lnTo>
                  <a:pt x="6187639" y="8804221"/>
                </a:lnTo>
                <a:lnTo>
                  <a:pt x="0" y="880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9257" y="3220318"/>
            <a:ext cx="8752363" cy="802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Youth Unemployment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Tanzania's youth unemployment rate is 13.5% (World Bank, 2023).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Skills Gap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70% of graduates lack practical skills required by employers, (Tanzania National Bureau of Statistics, 2023).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Industry Disconnect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65% of employers report a gap between academic training and job requirements, (Tanzania Employers' Association, 2023).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444798"/>
            <a:ext cx="1059192" cy="1059192"/>
            <a:chOff x="0" y="0"/>
            <a:chExt cx="1412257" cy="141225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12257" cy="1412257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90113E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474293" y="543843"/>
              <a:ext cx="463671" cy="324570"/>
            </a:xfrm>
            <a:custGeom>
              <a:avLst/>
              <a:gdLst/>
              <a:ahLst/>
              <a:cxnLst/>
              <a:rect r="r" b="b" t="t" l="l"/>
              <a:pathLst>
                <a:path h="324570" w="463671">
                  <a:moveTo>
                    <a:pt x="0" y="0"/>
                  </a:moveTo>
                  <a:lnTo>
                    <a:pt x="463671" y="0"/>
                  </a:lnTo>
                  <a:lnTo>
                    <a:pt x="463671" y="324570"/>
                  </a:lnTo>
                  <a:lnTo>
                    <a:pt x="0" y="32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19435" y="2314575"/>
            <a:ext cx="10422481" cy="79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3960"/>
              </a:lnSpc>
              <a:buFont typeface="Arial"/>
              <a:buChar char="•"/>
            </a:pPr>
            <a:r>
              <a:rPr lang="en-US" b="true" sz="33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Job Simulations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Interactive scenarios for various industries, including IT, finance, project management etc.</a:t>
            </a:r>
          </a:p>
          <a:p>
            <a:pPr algn="l">
              <a:lnSpc>
                <a:spcPts val="3960"/>
              </a:lnSpc>
            </a:pPr>
          </a:p>
          <a:p>
            <a:pPr algn="l" marL="712470" indent="-356235" lvl="1">
              <a:lnSpc>
                <a:spcPts val="3960"/>
              </a:lnSpc>
              <a:buFont typeface="Arial"/>
              <a:buChar char="•"/>
            </a:pPr>
            <a:r>
              <a:rPr lang="en-US" b="true" sz="33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Video Interviews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Mock interviews with real-time feedback to enhance communication skills.</a:t>
            </a:r>
          </a:p>
          <a:p>
            <a:pPr algn="l">
              <a:lnSpc>
                <a:spcPts val="3960"/>
              </a:lnSpc>
            </a:pPr>
          </a:p>
          <a:p>
            <a:pPr algn="l" marL="712470" indent="-356235" lvl="1">
              <a:lnSpc>
                <a:spcPts val="3960"/>
              </a:lnSpc>
              <a:buFont typeface="Arial"/>
              <a:buChar char="•"/>
            </a:pPr>
            <a:r>
              <a:rPr lang="en-US" b="true" sz="33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Customisable Assessments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Role-specific evaluations to improve job readiness for different careers.</a:t>
            </a:r>
          </a:p>
          <a:p>
            <a:pPr algn="l">
              <a:lnSpc>
                <a:spcPts val="3960"/>
              </a:lnSpc>
            </a:pPr>
          </a:p>
          <a:p>
            <a:pPr algn="l" marL="712470" indent="-356235" lvl="1">
              <a:lnSpc>
                <a:spcPts val="3960"/>
              </a:lnSpc>
              <a:buFont typeface="Arial"/>
              <a:buChar char="•"/>
            </a:pPr>
            <a:r>
              <a:rPr lang="en-US" b="true" sz="3300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AI CV Review</a:t>
            </a:r>
          </a:p>
          <a:p>
            <a:pPr algn="l"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AI-driven feedback and optimisation for CVs, with personalised recommendations.</a:t>
            </a:r>
          </a:p>
          <a:p>
            <a:pPr algn="l" marL="0" indent="0" lvl="0">
              <a:lnSpc>
                <a:spcPts val="39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741915" y="0"/>
            <a:ext cx="5546085" cy="10287000"/>
          </a:xfrm>
          <a:custGeom>
            <a:avLst/>
            <a:gdLst/>
            <a:ahLst/>
            <a:cxnLst/>
            <a:rect r="r" b="b" t="t" l="l"/>
            <a:pathLst>
              <a:path h="10287000" w="5546085">
                <a:moveTo>
                  <a:pt x="0" y="0"/>
                </a:moveTo>
                <a:lnTo>
                  <a:pt x="5546085" y="0"/>
                </a:lnTo>
                <a:lnTo>
                  <a:pt x="55460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92" t="0" r="-1724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7892" y="247650"/>
            <a:ext cx="1274655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AJIRIKA Platform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794" y="1765506"/>
            <a:ext cx="17412449" cy="7247932"/>
          </a:xfrm>
          <a:custGeom>
            <a:avLst/>
            <a:gdLst/>
            <a:ahLst/>
            <a:cxnLst/>
            <a:rect r="r" b="b" t="t" l="l"/>
            <a:pathLst>
              <a:path h="7247932" w="17412449">
                <a:moveTo>
                  <a:pt x="0" y="0"/>
                </a:moveTo>
                <a:lnTo>
                  <a:pt x="17412449" y="0"/>
                </a:lnTo>
                <a:lnTo>
                  <a:pt x="17412449" y="7247932"/>
                </a:lnTo>
                <a:lnTo>
                  <a:pt x="0" y="724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48122"/>
            <a:ext cx="866371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 u="none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Product key 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14037" y="1881162"/>
          <a:ext cx="11372040" cy="7850994"/>
        </p:xfrm>
        <a:graphic>
          <a:graphicData uri="http://schemas.openxmlformats.org/drawingml/2006/table">
            <a:tbl>
              <a:tblPr/>
              <a:tblGrid>
                <a:gridCol w="3790680"/>
                <a:gridCol w="3790680"/>
                <a:gridCol w="3790680"/>
              </a:tblGrid>
              <a:tr h="1834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8349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New graduates annually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approx </a:t>
                      </a: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100000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Tanzania Ministry of Education, 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20956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Job seekers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million+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Tanzania National Bureau of Statistics, 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20853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Mid-Career Professionals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about </a:t>
                      </a:r>
                      <a:r>
                        <a:rPr lang="en-US" sz="27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48%</a:t>
                      </a: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skill shortage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World Bank &amp; Mastercard newsroom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2684595" y="0"/>
            <a:ext cx="5548310" cy="10287000"/>
          </a:xfrm>
          <a:custGeom>
            <a:avLst/>
            <a:gdLst/>
            <a:ahLst/>
            <a:cxnLst/>
            <a:rect r="r" b="b" t="t" l="l"/>
            <a:pathLst>
              <a:path h="10287000" w="5548310">
                <a:moveTo>
                  <a:pt x="0" y="0"/>
                </a:moveTo>
                <a:lnTo>
                  <a:pt x="5548311" y="0"/>
                </a:lnTo>
                <a:lnTo>
                  <a:pt x="5548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2" t="0" r="-243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90113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8682" y="214312"/>
            <a:ext cx="90827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Target Market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674" y="1336265"/>
            <a:ext cx="8126168" cy="935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sz="24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Smartphone Penetration</a:t>
            </a: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65% of Tanzanian youth aged 15-24 use smartphones.</a:t>
            </a:r>
          </a:p>
          <a:p>
            <a:pPr algn="just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sz="24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Website Engagement</a:t>
            </a: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Potential Estimate: Around 50-55% of smartphone users utilize websites for various activities, including social media, education, and information gathering.</a:t>
            </a:r>
          </a:p>
          <a:p>
            <a:pPr algn="just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sz="24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Digital Literacy Rate</a:t>
            </a: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:Overall literacy among Tanzanian youth aged 15-24 is approximately 87%, providing a strong foundation for tech engagement.</a:t>
            </a:r>
          </a:p>
          <a:p>
            <a:pPr algn="l">
              <a:lnSpc>
                <a:spcPts val="3749"/>
              </a:lnSpc>
            </a:pPr>
          </a:p>
          <a:p>
            <a:pPr algn="just">
              <a:lnSpc>
                <a:spcPts val="3749"/>
              </a:lnSpc>
            </a:pPr>
            <a:r>
              <a:rPr lang="en-US" sz="2499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REFERENCES</a:t>
            </a: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</a:p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Groupe Spécial Mobile Association GSMA, </a:t>
            </a:r>
          </a:p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Tanzania Communication Regulatory Authority, </a:t>
            </a:r>
          </a:p>
          <a:p>
            <a:pPr algn="just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World Bank</a:t>
            </a: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262493" y="-9525"/>
            <a:ext cx="11763015" cy="68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2"/>
              </a:lnSpc>
              <a:spcBef>
                <a:spcPct val="0"/>
              </a:spcBef>
            </a:pPr>
            <a:r>
              <a:rPr lang="en-US" b="true" sz="4427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Market Size: Estimated  2M for the Pilot phase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57045" y="1048275"/>
            <a:ext cx="11131667" cy="81904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65918" y="8444018"/>
            <a:ext cx="851392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 i="true" u="sng">
                <a:solidFill>
                  <a:srgbClr val="0BB6BC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Piechart01: Mobile users aged  15-24 as of 2023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0"/>
            <a:ext cx="6812379" cy="8998522"/>
            <a:chOff x="0" y="0"/>
            <a:chExt cx="6438900" cy="8505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-65869" t="0" r="-6586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12379" y="1295274"/>
            <a:ext cx="2664705" cy="2047875"/>
          </a:xfrm>
          <a:custGeom>
            <a:avLst/>
            <a:gdLst/>
            <a:ahLst/>
            <a:cxnLst/>
            <a:rect r="r" b="b" t="t" l="l"/>
            <a:pathLst>
              <a:path h="2047875" w="2664705">
                <a:moveTo>
                  <a:pt x="0" y="0"/>
                </a:moveTo>
                <a:lnTo>
                  <a:pt x="2664705" y="0"/>
                </a:lnTo>
                <a:lnTo>
                  <a:pt x="2664705" y="2047875"/>
                </a:lnTo>
                <a:lnTo>
                  <a:pt x="0" y="204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38969" y="3762549"/>
            <a:ext cx="2011525" cy="1850172"/>
          </a:xfrm>
          <a:custGeom>
            <a:avLst/>
            <a:gdLst/>
            <a:ahLst/>
            <a:cxnLst/>
            <a:rect r="r" b="b" t="t" l="l"/>
            <a:pathLst>
              <a:path h="1850172" w="2011525">
                <a:moveTo>
                  <a:pt x="0" y="0"/>
                </a:moveTo>
                <a:lnTo>
                  <a:pt x="2011525" y="0"/>
                </a:lnTo>
                <a:lnTo>
                  <a:pt x="2011525" y="1850173"/>
                </a:lnTo>
                <a:lnTo>
                  <a:pt x="0" y="1850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15719" y="6405309"/>
            <a:ext cx="2258025" cy="2258025"/>
          </a:xfrm>
          <a:custGeom>
            <a:avLst/>
            <a:gdLst/>
            <a:ahLst/>
            <a:cxnLst/>
            <a:rect r="r" b="b" t="t" l="l"/>
            <a:pathLst>
              <a:path h="2258025" w="2258025">
                <a:moveTo>
                  <a:pt x="0" y="0"/>
                </a:moveTo>
                <a:lnTo>
                  <a:pt x="2258025" y="0"/>
                </a:lnTo>
                <a:lnTo>
                  <a:pt x="2258025" y="2258025"/>
                </a:lnTo>
                <a:lnTo>
                  <a:pt x="0" y="2258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08761" y="247650"/>
            <a:ext cx="875053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Competitors: TANZANIA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5704" y="1729525"/>
            <a:ext cx="847353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Zoom Tanzania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represents all other online platforms showcasing job openings.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5704" y="3562098"/>
            <a:ext cx="8473539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Mzumbe University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representing  Universities in Tanzania mainland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provide career guidance and skill development through their Career Service Units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Physical consultations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5704" y="6298948"/>
            <a:ext cx="8473539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Zanzibar University</a:t>
            </a: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representing  Universities in Zanzibar Island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provide career guidance and skill development through their Career Service Units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Physical consultations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03359" y="3971075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03359" y="5158824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03359" y="6346573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703359" y="7534322"/>
            <a:ext cx="14881282" cy="602142"/>
          </a:xfrm>
          <a:prstGeom prst="rect">
            <a:avLst/>
          </a:prstGeom>
          <a:solidFill>
            <a:srgbClr val="90113E">
              <a:alpha val="1961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-602092" y="8998522"/>
            <a:ext cx="18890092" cy="2585870"/>
          </a:xfrm>
          <a:prstGeom prst="rect">
            <a:avLst/>
          </a:prstGeom>
          <a:solidFill>
            <a:srgbClr val="90113E"/>
          </a:solid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0"/>
            <a:ext cx="6812379" cy="8998522"/>
            <a:chOff x="0" y="0"/>
            <a:chExt cx="6438900" cy="8505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4916170" y="8505190"/>
                  </a:moveTo>
                  <a:lnTo>
                    <a:pt x="4627880" y="8505190"/>
                  </a:lnTo>
                  <a:lnTo>
                    <a:pt x="0" y="8072120"/>
                  </a:lnTo>
                  <a:lnTo>
                    <a:pt x="0" y="4405630"/>
                  </a:lnTo>
                  <a:lnTo>
                    <a:pt x="910590" y="0"/>
                  </a:lnTo>
                  <a:lnTo>
                    <a:pt x="6438900" y="0"/>
                  </a:lnTo>
                  <a:lnTo>
                    <a:pt x="6438900" y="671830"/>
                  </a:lnTo>
                  <a:lnTo>
                    <a:pt x="4916170" y="8505190"/>
                  </a:lnTo>
                  <a:close/>
                </a:path>
              </a:pathLst>
            </a:custGeom>
            <a:blipFill>
              <a:blip r:embed="rId2"/>
              <a:stretch>
                <a:fillRect l="-65869" t="0" r="-6586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38900" cy="8505190"/>
            </a:xfrm>
            <a:custGeom>
              <a:avLst/>
              <a:gdLst/>
              <a:ahLst/>
              <a:cxnLst/>
              <a:rect r="r" b="b" t="t" l="l"/>
              <a:pathLst>
                <a:path h="8505190" w="6438900">
                  <a:moveTo>
                    <a:pt x="910590" y="0"/>
                  </a:moveTo>
                  <a:lnTo>
                    <a:pt x="1898650" y="289560"/>
                  </a:lnTo>
                  <a:lnTo>
                    <a:pt x="0" y="4405630"/>
                  </a:lnTo>
                  <a:lnTo>
                    <a:pt x="910590" y="0"/>
                  </a:lnTo>
                  <a:close/>
                  <a:moveTo>
                    <a:pt x="3253740" y="8047990"/>
                  </a:moveTo>
                  <a:lnTo>
                    <a:pt x="4916170" y="8505190"/>
                  </a:lnTo>
                  <a:lnTo>
                    <a:pt x="6438900" y="671830"/>
                  </a:lnTo>
                  <a:lnTo>
                    <a:pt x="3253740" y="8047990"/>
                  </a:lnTo>
                  <a:close/>
                </a:path>
              </a:pathLst>
            </a:custGeom>
            <a:solidFill>
              <a:srgbClr val="0BB6BC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12379" y="1722964"/>
            <a:ext cx="2625868" cy="1000843"/>
          </a:xfrm>
          <a:custGeom>
            <a:avLst/>
            <a:gdLst/>
            <a:ahLst/>
            <a:cxnLst/>
            <a:rect r="r" b="b" t="t" l="l"/>
            <a:pathLst>
              <a:path h="1000843" w="2625868">
                <a:moveTo>
                  <a:pt x="0" y="0"/>
                </a:moveTo>
                <a:lnTo>
                  <a:pt x="2625869" y="0"/>
                </a:lnTo>
                <a:lnTo>
                  <a:pt x="2625869" y="1000843"/>
                </a:lnTo>
                <a:lnTo>
                  <a:pt x="0" y="1000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15414" y="3733736"/>
            <a:ext cx="2668642" cy="1076820"/>
          </a:xfrm>
          <a:custGeom>
            <a:avLst/>
            <a:gdLst/>
            <a:ahLst/>
            <a:cxnLst/>
            <a:rect r="r" b="b" t="t" l="l"/>
            <a:pathLst>
              <a:path h="1076820" w="2668642">
                <a:moveTo>
                  <a:pt x="0" y="0"/>
                </a:moveTo>
                <a:lnTo>
                  <a:pt x="2668642" y="0"/>
                </a:lnTo>
                <a:lnTo>
                  <a:pt x="2668642" y="1076821"/>
                </a:lnTo>
                <a:lnTo>
                  <a:pt x="0" y="107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51397" y="5428295"/>
            <a:ext cx="3196677" cy="891289"/>
          </a:xfrm>
          <a:custGeom>
            <a:avLst/>
            <a:gdLst/>
            <a:ahLst/>
            <a:cxnLst/>
            <a:rect r="r" b="b" t="t" l="l"/>
            <a:pathLst>
              <a:path h="891289" w="3196677">
                <a:moveTo>
                  <a:pt x="0" y="0"/>
                </a:moveTo>
                <a:lnTo>
                  <a:pt x="3196676" y="0"/>
                </a:lnTo>
                <a:lnTo>
                  <a:pt x="3196676" y="891289"/>
                </a:lnTo>
                <a:lnTo>
                  <a:pt x="0" y="89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769" r="0" b="-5600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86557" y="7424965"/>
            <a:ext cx="2674594" cy="1161693"/>
          </a:xfrm>
          <a:custGeom>
            <a:avLst/>
            <a:gdLst/>
            <a:ahLst/>
            <a:cxnLst/>
            <a:rect r="r" b="b" t="t" l="l"/>
            <a:pathLst>
              <a:path h="1161693" w="2674594">
                <a:moveTo>
                  <a:pt x="0" y="0"/>
                </a:moveTo>
                <a:lnTo>
                  <a:pt x="2674595" y="0"/>
                </a:lnTo>
                <a:lnTo>
                  <a:pt x="2674595" y="1161693"/>
                </a:lnTo>
                <a:lnTo>
                  <a:pt x="0" y="116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590" r="0" b="-3029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08761" y="28575"/>
            <a:ext cx="875053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Competitors: AFRICA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50357" y="9484941"/>
            <a:ext cx="798886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49"/>
              </a:lnSpc>
            </a:pPr>
            <a:r>
              <a:rPr lang="en-US" sz="2199" b="true">
                <a:solidFill>
                  <a:srgbClr val="000000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4461" y="1097848"/>
            <a:ext cx="8473539" cy="22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Online platform present in Nigeria, Kenya &amp; Uganda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Developers &amp; Tech-related  talent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Minimum requirement four(4) years technical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4461" y="3841199"/>
            <a:ext cx="8473539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Online platform present in South Africa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writers and writing professionals 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814461" y="5245934"/>
            <a:ext cx="8473539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Online platform present in Nigeria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For Developers &amp; Tech-related talent 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723652" y="6650670"/>
            <a:ext cx="8473539" cy="264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African Leadership University 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on leadership and entrepreneurship including internship &amp; job placement.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Both physical consultations and online  components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02317" cy="10287000"/>
          </a:xfrm>
          <a:prstGeom prst="rect">
            <a:avLst/>
          </a:prstGeom>
          <a:solidFill>
            <a:srgbClr val="90113E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902317" y="-84320"/>
            <a:ext cx="3804634" cy="10455640"/>
          </a:xfrm>
          <a:custGeom>
            <a:avLst/>
            <a:gdLst/>
            <a:ahLst/>
            <a:cxnLst/>
            <a:rect r="r" b="b" t="t" l="l"/>
            <a:pathLst>
              <a:path h="10455640" w="3804634">
                <a:moveTo>
                  <a:pt x="0" y="0"/>
                </a:moveTo>
                <a:lnTo>
                  <a:pt x="3804634" y="0"/>
                </a:lnTo>
                <a:lnTo>
                  <a:pt x="3804634" y="10455640"/>
                </a:lnTo>
                <a:lnTo>
                  <a:pt x="0" y="1045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7481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5431" y="1905750"/>
            <a:ext cx="13143274" cy="8115972"/>
          </a:xfrm>
          <a:custGeom>
            <a:avLst/>
            <a:gdLst/>
            <a:ahLst/>
            <a:cxnLst/>
            <a:rect r="r" b="b" t="t" l="l"/>
            <a:pathLst>
              <a:path h="8115972" w="13143274">
                <a:moveTo>
                  <a:pt x="0" y="0"/>
                </a:moveTo>
                <a:lnTo>
                  <a:pt x="13143274" y="0"/>
                </a:lnTo>
                <a:lnTo>
                  <a:pt x="13143274" y="8115971"/>
                </a:lnTo>
                <a:lnTo>
                  <a:pt x="0" y="8115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2193" y="628650"/>
            <a:ext cx="1394463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5000">
                <a:solidFill>
                  <a:srgbClr val="0BB6BC"/>
                </a:solidFill>
                <a:latin typeface="Barlow Bold"/>
                <a:ea typeface="Barlow Bold"/>
                <a:cs typeface="Barlow Bold"/>
                <a:sym typeface="Barlow Bold"/>
              </a:rPr>
              <a:t>Competitive Advantage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DAGSgZ_cGZw</dc:identifier>
  <dcterms:modified xsi:type="dcterms:W3CDTF">2011-08-01T06:04:30Z</dcterms:modified>
  <cp:revision>1</cp:revision>
  <dc:title>Ajirika Platform - KJS</dc:title>
</cp:coreProperties>
</file>